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86"/>
  </p:notesMasterIdLst>
  <p:sldIdLst>
    <p:sldId id="266" r:id="rId2"/>
    <p:sldId id="271" r:id="rId3"/>
    <p:sldId id="284" r:id="rId4"/>
    <p:sldId id="285" r:id="rId5"/>
    <p:sldId id="283" r:id="rId6"/>
    <p:sldId id="282" r:id="rId7"/>
    <p:sldId id="288" r:id="rId8"/>
    <p:sldId id="286" r:id="rId9"/>
    <p:sldId id="357" r:id="rId10"/>
    <p:sldId id="358" r:id="rId11"/>
    <p:sldId id="287" r:id="rId12"/>
    <p:sldId id="359" r:id="rId13"/>
    <p:sldId id="289" r:id="rId14"/>
    <p:sldId id="290" r:id="rId15"/>
    <p:sldId id="291" r:id="rId16"/>
    <p:sldId id="294" r:id="rId17"/>
    <p:sldId id="360" r:id="rId18"/>
    <p:sldId id="295" r:id="rId19"/>
    <p:sldId id="293" r:id="rId20"/>
    <p:sldId id="296" r:id="rId21"/>
    <p:sldId id="297" r:id="rId22"/>
    <p:sldId id="298" r:id="rId23"/>
    <p:sldId id="300" r:id="rId24"/>
    <p:sldId id="299" r:id="rId25"/>
    <p:sldId id="361" r:id="rId26"/>
    <p:sldId id="301" r:id="rId27"/>
    <p:sldId id="302" r:id="rId28"/>
    <p:sldId id="303" r:id="rId29"/>
    <p:sldId id="36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52" r:id="rId44"/>
    <p:sldId id="317" r:id="rId45"/>
    <p:sldId id="318" r:id="rId46"/>
    <p:sldId id="319" r:id="rId47"/>
    <p:sldId id="351" r:id="rId48"/>
    <p:sldId id="320" r:id="rId49"/>
    <p:sldId id="321" r:id="rId50"/>
    <p:sldId id="322" r:id="rId51"/>
    <p:sldId id="323" r:id="rId52"/>
    <p:sldId id="325" r:id="rId53"/>
    <p:sldId id="324" r:id="rId54"/>
    <p:sldId id="327" r:id="rId55"/>
    <p:sldId id="329" r:id="rId56"/>
    <p:sldId id="331" r:id="rId57"/>
    <p:sldId id="335" r:id="rId58"/>
    <p:sldId id="332" r:id="rId59"/>
    <p:sldId id="333" r:id="rId60"/>
    <p:sldId id="334" r:id="rId61"/>
    <p:sldId id="336" r:id="rId62"/>
    <p:sldId id="353" r:id="rId63"/>
    <p:sldId id="338" r:id="rId64"/>
    <p:sldId id="341" r:id="rId65"/>
    <p:sldId id="342" r:id="rId66"/>
    <p:sldId id="343" r:id="rId67"/>
    <p:sldId id="340" r:id="rId68"/>
    <p:sldId id="339" r:id="rId69"/>
    <p:sldId id="337" r:id="rId70"/>
    <p:sldId id="344" r:id="rId71"/>
    <p:sldId id="346" r:id="rId72"/>
    <p:sldId id="347" r:id="rId73"/>
    <p:sldId id="348" r:id="rId74"/>
    <p:sldId id="345" r:id="rId75"/>
    <p:sldId id="350" r:id="rId76"/>
    <p:sldId id="349" r:id="rId77"/>
    <p:sldId id="354" r:id="rId78"/>
    <p:sldId id="364" r:id="rId79"/>
    <p:sldId id="363" r:id="rId80"/>
    <p:sldId id="366" r:id="rId81"/>
    <p:sldId id="365" r:id="rId82"/>
    <p:sldId id="355" r:id="rId83"/>
    <p:sldId id="356" r:id="rId84"/>
    <p:sldId id="292" r:id="rId8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13"/>
    <p:restoredTop sz="93045"/>
  </p:normalViewPr>
  <p:slideViewPr>
    <p:cSldViewPr snapToGrid="0" snapToObjects="1">
      <p:cViewPr varScale="1">
        <p:scale>
          <a:sx n="79" d="100"/>
          <a:sy n="79" d="100"/>
        </p:scale>
        <p:origin x="2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11/02/2020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sistemas-distribuid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suite.google.com.br/" TargetMode="External"/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hyperlink" Target="https://developer.mozilla.org/pt-BR/docs/Mozilla/Firefox/Privacidade/Prote&#231;&#227;o_de_rastreament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.microsoft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FCzVDAAAQBAJ" TargetMode="External"/><Relationship Id="rId2" Type="http://schemas.openxmlformats.org/officeDocument/2006/relationships/hyperlink" Target="https://www.redhat.com/pt-br/topics/virtualization/what-is-virtual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irtualization" TargetMode="External"/><Relationship Id="rId4" Type="http://schemas.openxmlformats.org/officeDocument/2006/relationships/hyperlink" Target="https://www.vmware.com/solutions/virtualiz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s.its.psu.edu/services/batch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containers.org/" TargetMode="External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docs.microsoft.com/en-us/virtualization/windowscontainers/abou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docker.com/develop/develop-images/baseimage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x05Bks2Q3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05Bks2Q3s?feature=oembed" TargetMode="Externa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3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3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6"/>
            <a:ext cx="12192000" cy="1277168"/>
          </a:xfrm>
        </p:spPr>
        <p:txBody>
          <a:bodyPr>
            <a:normAutofit/>
          </a:bodyPr>
          <a:lstStyle/>
          <a:p>
            <a:pPr algn="ctr"/>
            <a:r>
              <a:rPr lang="pt-BR" sz="5400" b="1" i="1" dirty="0"/>
              <a:t>Sistemas distribuídos (</a:t>
            </a:r>
            <a:r>
              <a:rPr lang="pt-BR" sz="5400" b="1" i="1" dirty="0" err="1"/>
              <a:t>SD</a:t>
            </a:r>
            <a:r>
              <a:rPr lang="pt-BR" sz="5400" b="1" i="1" cap="none" dirty="0" err="1"/>
              <a:t>s</a:t>
            </a:r>
            <a:r>
              <a:rPr lang="pt-BR" sz="5400" b="1" i="1" cap="none" dirty="0"/>
              <a:t>)</a:t>
            </a:r>
            <a:endParaRPr lang="pt-BR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9882" y="1679762"/>
            <a:ext cx="11632367" cy="2214324"/>
          </a:xfrm>
        </p:spPr>
        <p:txBody>
          <a:bodyPr>
            <a:noAutofit/>
          </a:bodyPr>
          <a:lstStyle/>
          <a:p>
            <a:pPr algn="ctr"/>
            <a:r>
              <a:rPr lang="pt-BR" sz="2600" b="1" dirty="0"/>
              <a:t>Prof. Me. Manoel Campos</a:t>
            </a:r>
          </a:p>
          <a:p>
            <a:pPr algn="ctr"/>
            <a:r>
              <a:rPr lang="pt-BR" sz="2600" b="1" dirty="0"/>
              <a:t>Instituto Federal de Educação do Tocantins (IFTO, Campus Palmas)</a:t>
            </a:r>
          </a:p>
          <a:p>
            <a:pPr algn="ctr"/>
            <a:r>
              <a:rPr lang="pt-BR" sz="2600" b="1" dirty="0">
                <a:hlinkClick r:id="rId2"/>
              </a:rPr>
              <a:t>https://about.me/manoelcampos</a:t>
            </a:r>
            <a:r>
              <a:rPr lang="pt-BR" sz="2600" b="1" dirty="0"/>
              <a:t> </a:t>
            </a:r>
            <a:endParaRPr lang="pt-BR" sz="2600" b="1" dirty="0">
              <a:hlinkClick r:id="rId3"/>
            </a:endParaRPr>
          </a:p>
          <a:p>
            <a:pPr algn="ctr"/>
            <a:r>
              <a:rPr lang="pt-BR" sz="2600" b="1" dirty="0">
                <a:hlinkClick r:id="rId3"/>
              </a:rPr>
              <a:t>https://github.com/manoelcampos/sistemas-distribuidos</a:t>
            </a:r>
            <a:r>
              <a:rPr lang="pt-BR" sz="2600" b="1" dirty="0"/>
              <a:t> 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E18EDEFE-3E69-1647-AF94-ED82D917B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754" y="3766225"/>
            <a:ext cx="7077559" cy="10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10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11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>
              <a:buNone/>
            </a:pPr>
            <a:endParaRPr lang="pt-BR" sz="800" dirty="0"/>
          </a:p>
          <a:p>
            <a:pPr marL="0" indent="0" algn="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independentes são parte do SD</a:t>
            </a:r>
          </a:p>
          <a:p>
            <a:r>
              <a:rPr lang="pt-PT" sz="3600" dirty="0"/>
              <a:t>Podem estar temporariamente indisponíveis ou defeituosos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 dos usuários/programas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211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903751"/>
            <a:ext cx="10908264" cy="4573249"/>
          </a:xfrm>
        </p:spPr>
        <p:txBody>
          <a:bodyPr>
            <a:normAutofit/>
          </a:bodyPr>
          <a:lstStyle/>
          <a:p>
            <a:r>
              <a:rPr lang="pt" sz="3200" dirty="0"/>
              <a:t>Estas são questões essenciais no projeto de sistemas distribuídos</a:t>
            </a:r>
          </a:p>
          <a:p>
            <a:r>
              <a:rPr lang="pt" sz="3200" dirty="0"/>
              <a:t>Tais características viabilizam a expansão da escala destes sistemas</a:t>
            </a:r>
          </a:p>
          <a:p>
            <a:r>
              <a:rPr lang="pt" sz="3200" dirty="0"/>
              <a:t>Aumentar a escala de um sistema = Aumentar capacidade pra atender maior demanda de usuários/acessos.</a:t>
            </a:r>
          </a:p>
          <a:p>
            <a:r>
              <a:rPr lang="pt" sz="3200" dirty="0"/>
              <a:t>Este é um dos grandes desafios de SD, que depende do seu projeto</a:t>
            </a: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 é de fato o maior sistema distribuído existente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Mainframes até os anos 80 eram grandes, caros e sem conexão de rede</a:t>
            </a:r>
          </a:p>
          <a:p>
            <a:r>
              <a:rPr lang="pt-BR" sz="3200" dirty="0"/>
              <a:t>Estes eram o que chamamos de servidores hoje</a:t>
            </a:r>
          </a:p>
          <a:p>
            <a:r>
              <a:rPr lang="pt-BR" sz="3200" dirty="0"/>
              <a:t>Mainframes funcionavam isolados</a:t>
            </a:r>
          </a:p>
          <a:p>
            <a:r>
              <a:rPr lang="pt-BR" sz="3200" dirty="0"/>
              <a:t>Sem acesso remoto de múltiplos usuários</a:t>
            </a:r>
          </a:p>
          <a:p>
            <a:r>
              <a:rPr lang="pt-BR" sz="3200" dirty="0"/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Tais </a:t>
            </a:r>
            <a:r>
              <a:rPr lang="pt-PT" sz="3600" dirty="0" err="1"/>
              <a:t>APIs</a:t>
            </a:r>
            <a:r>
              <a:rPr lang="pt-PT" sz="3600" dirty="0"/>
              <a:t> fornecem funcionalidades para o SD</a:t>
            </a:r>
          </a:p>
          <a:p>
            <a:r>
              <a:rPr lang="pt-PT" sz="3600" dirty="0"/>
              <a:t>Permitem a comunicação de componentes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50" y="267425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i="1" dirty="0"/>
              <a:t>Objetivos de um sistema distribuído</a:t>
            </a:r>
            <a:endParaRPr lang="pt-BR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Um dos principais objetivos de </a:t>
            </a:r>
            <a:r>
              <a:rPr lang="pt-PT" sz="3600" dirty="0" err="1"/>
              <a:t>SDs</a:t>
            </a:r>
            <a:endParaRPr lang="pt-PT" sz="3600" dirty="0"/>
          </a:p>
          <a:p>
            <a:r>
              <a:rPr lang="pt-PT" sz="3600" dirty="0"/>
              <a:t>Compartilhamento de recursos físicos e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A89FC-A67E-324C-ADFE-CC9AB11BB322}"/>
              </a:ext>
            </a:extLst>
          </p:cNvPr>
          <p:cNvGrpSpPr/>
          <p:nvPr/>
        </p:nvGrpSpPr>
        <p:grpSpPr>
          <a:xfrm>
            <a:off x="596348" y="4352029"/>
            <a:ext cx="11068009" cy="3136900"/>
            <a:chOff x="596348" y="4352029"/>
            <a:chExt cx="11068009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348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5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Otimização no uso de recursos</a:t>
            </a:r>
          </a:p>
          <a:p>
            <a:r>
              <a:rPr lang="pt" sz="3600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dirty="0"/>
              <a:t>despesas com aquisição de equipamentos </a:t>
            </a:r>
            <a:br>
              <a:rPr lang="pt" sz="3600" dirty="0"/>
            </a:br>
            <a:r>
              <a:rPr lang="pt" sz="3600" dirty="0"/>
              <a:t>(</a:t>
            </a:r>
            <a:r>
              <a:rPr lang="pt" sz="3600" i="1" dirty="0"/>
              <a:t>Capital </a:t>
            </a:r>
            <a:r>
              <a:rPr lang="pt" sz="3600" i="1" dirty="0" err="1"/>
              <a:t>Expenditures</a:t>
            </a:r>
            <a:r>
              <a:rPr lang="pt" sz="3600" dirty="0"/>
              <a:t>, CAPEX)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71810-5864-8346-A9AA-C93E9F8B261A}"/>
              </a:ext>
            </a:extLst>
          </p:cNvPr>
          <p:cNvGrpSpPr/>
          <p:nvPr/>
        </p:nvGrpSpPr>
        <p:grpSpPr>
          <a:xfrm>
            <a:off x="974361" y="4108591"/>
            <a:ext cx="10775320" cy="2711971"/>
            <a:chOff x="974361" y="4108591"/>
            <a:chExt cx="10775320" cy="2711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15AC70-FE00-5B4D-BD2E-B1AF16FD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132867" y="4108591"/>
              <a:ext cx="2616814" cy="2711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28C9F0-AC29-3A4A-8BDF-FC66B598C0BE}"/>
                </a:ext>
              </a:extLst>
            </p:cNvPr>
            <p:cNvSpPr txBox="1"/>
            <p:nvPr/>
          </p:nvSpPr>
          <p:spPr>
            <a:xfrm>
              <a:off x="974361" y="6086007"/>
              <a:ext cx="62103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www.kissclipart.com</a:t>
              </a:r>
              <a:r>
                <a:rPr lang="pt-BR" sz="1200" dirty="0"/>
                <a:t>/book-sharing-clipart-book-clip-art-17v56m/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: serviços de busca e cotação de moedas na web</a:t>
            </a:r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Otimiza 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3047" y="6481543"/>
            <a:ext cx="671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Acesso à dados e </a:t>
            </a:r>
            <a:r>
              <a:rPr lang="pt" sz="3600" dirty="0" err="1"/>
              <a:t>apps</a:t>
            </a:r>
            <a:r>
              <a:rPr lang="pt" sz="3600" dirty="0"/>
              <a:t> a partir de diferentes locais</a:t>
            </a:r>
          </a:p>
          <a:p>
            <a:r>
              <a:rPr lang="pt" sz="3600" dirty="0"/>
              <a:t>Reduz o tempo de execução de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51F830-CD9C-1A4C-A1B9-26EE58DDABA5}"/>
              </a:ext>
            </a:extLst>
          </p:cNvPr>
          <p:cNvGrpSpPr/>
          <p:nvPr/>
        </p:nvGrpSpPr>
        <p:grpSpPr>
          <a:xfrm>
            <a:off x="422791" y="3333302"/>
            <a:ext cx="11346418" cy="3425240"/>
            <a:chOff x="422791" y="3333302"/>
            <a:chExt cx="11346418" cy="34252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223877-4F63-B545-A922-50A54B943433}"/>
                </a:ext>
              </a:extLst>
            </p:cNvPr>
            <p:cNvSpPr txBox="1"/>
            <p:nvPr/>
          </p:nvSpPr>
          <p:spPr>
            <a:xfrm>
              <a:off x="422791" y="648154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www.pinterest.com</a:t>
              </a:r>
              <a:r>
                <a:rPr lang="pt-BR" sz="1200" dirty="0"/>
                <a:t>/pin/404901822721733487/</a:t>
              </a:r>
            </a:p>
          </p:txBody>
        </p:sp>
        <p:pic>
          <p:nvPicPr>
            <p:cNvPr id="8" name="Picture 7" descr="A person sitting at a desk&#10;&#10;Description automatically generated">
              <a:extLst>
                <a:ext uri="{FF2B5EF4-FFF2-40B4-BE49-F238E27FC236}">
                  <a16:creationId xmlns:a16="http://schemas.microsoft.com/office/drawing/2014/main" id="{A1206B90-742A-E745-AD11-EA6511D4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2453" y="3333302"/>
              <a:ext cx="5546756" cy="3416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Realizavam tarefas requerendo alto poder de processamento</a:t>
            </a:r>
          </a:p>
          <a:p>
            <a:r>
              <a:rPr lang="pt-BR" sz="3200" dirty="0"/>
              <a:t>Muitas dessas tarefas eram processadas em lote (batch):</a:t>
            </a:r>
          </a:p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endParaRPr lang="pt" sz="3600" dirty="0"/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3"/>
              </a:rPr>
              <a:t>G</a:t>
            </a:r>
            <a:r>
              <a:rPr lang="en-US" sz="3600" dirty="0">
                <a:hlinkClick r:id="rId3"/>
              </a:rPr>
              <a:t>S</a:t>
            </a:r>
            <a:r>
              <a:rPr lang="pt" sz="3600" dirty="0" err="1">
                <a:hlinkClick r:id="rId3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Levantam 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2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[SDPP] é comentado que os sistemas oferecem pouca proteção de privacidade, o que não é mais uma realidade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das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endParaRPr lang="en-US" sz="3600" dirty="0"/>
          </a:p>
          <a:p>
            <a:r>
              <a:rPr lang="en-US" sz="3600" dirty="0" err="1"/>
              <a:t>Escalabilidade</a:t>
            </a:r>
            <a:r>
              <a:rPr lang="en-US" sz="3600" dirty="0"/>
              <a:t> </a:t>
            </a:r>
            <a:r>
              <a:rPr lang="en-US" sz="3600" dirty="0" err="1"/>
              <a:t>vem</a:t>
            </a:r>
            <a:r>
              <a:rPr lang="en-US" sz="3600" dirty="0"/>
              <a:t> de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muda</a:t>
            </a:r>
            <a:r>
              <a:rPr lang="en-US" sz="3600" dirty="0"/>
              <a:t>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dezenas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 fontScale="92500" lnSpcReduction="10000"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Esta capacidade pode ser adicionada pela utilização de novos servidores</a:t>
            </a:r>
          </a:p>
          <a:p>
            <a:r>
              <a:rPr lang="pt" sz="3200" dirty="0"/>
              <a:t>Isto é o que chamamos de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dirty="0"/>
              <a:t>)</a:t>
            </a:r>
          </a:p>
          <a:p>
            <a:r>
              <a:rPr lang="pt" sz="3200" dirty="0"/>
              <a:t>A aplicação é então distribuída entre os diversos servidores para fazer Balanceamento de Carga (</a:t>
            </a:r>
            <a:r>
              <a:rPr lang="pt" sz="3200" i="1" dirty="0" err="1"/>
              <a:t>Load</a:t>
            </a:r>
            <a:r>
              <a:rPr lang="pt" sz="3200" i="1" dirty="0"/>
              <a:t> </a:t>
            </a:r>
            <a:r>
              <a:rPr lang="pt" sz="3200" i="1" dirty="0" err="1"/>
              <a:t>Balancing</a:t>
            </a:r>
            <a:r>
              <a:rPr lang="pt" sz="3200" dirty="0"/>
              <a:t>)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Requer que o aumento da capacidade computacional seja feito de forma automatizada</a:t>
            </a:r>
          </a:p>
          <a:p>
            <a:r>
              <a:rPr lang="pt" sz="3200" dirty="0"/>
              <a:t>Sem isso, o sistema perderá desempenho ou deixará de atender usuários até que haja intervenção da TI </a:t>
            </a:r>
          </a:p>
          <a:p>
            <a:r>
              <a:rPr lang="pt" sz="3200" dirty="0"/>
              <a:t>Com os provedores e tecnologias de 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), toda essa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A escalabilidade horizontal na </a:t>
            </a:r>
            <a:r>
              <a:rPr lang="pt" sz="3600" dirty="0" err="1"/>
              <a:t>Cloud</a:t>
            </a:r>
            <a:r>
              <a:rPr lang="pt" sz="3600" dirty="0"/>
              <a:t> é normalmente possibilitada por meio de virtualização</a:t>
            </a:r>
          </a:p>
          <a:p>
            <a:r>
              <a:rPr lang="en-US" sz="3600" dirty="0" err="1"/>
              <a:t>Virtualização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tecnologia</a:t>
            </a:r>
            <a:r>
              <a:rPr lang="en-US" sz="3600" dirty="0"/>
              <a:t> que </a:t>
            </a: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</a:t>
            </a:r>
            <a:r>
              <a:rPr lang="en-US" sz="3600" dirty="0" err="1"/>
              <a:t>ambientes</a:t>
            </a:r>
            <a:r>
              <a:rPr lang="en-US" sz="3600" dirty="0"/>
              <a:t>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</a:t>
            </a:r>
            <a:r>
              <a:rPr lang="en-US" sz="3600" dirty="0" err="1"/>
              <a:t>dentro</a:t>
            </a:r>
            <a:r>
              <a:rPr lang="en-US" sz="3600" dirty="0"/>
              <a:t>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pt" sz="3600" dirty="0"/>
              <a:t>Uma das formas para conseguir compartilhamento de recursos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45" y="4313275"/>
            <a:ext cx="2569079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 (batch)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624376"/>
            <a:ext cx="10908264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Tarefas (jobs) executadas sem interrupção até o fim</a:t>
            </a:r>
          </a:p>
          <a:p>
            <a:r>
              <a:rPr lang="pt-PT" sz="3200" dirty="0"/>
              <a:t>Sem intervenção humana</a:t>
            </a:r>
          </a:p>
          <a:p>
            <a:r>
              <a:rPr lang="pt-PT" sz="3200" dirty="0"/>
              <a:t>Execução centralizada e desconectada em um mainframe</a:t>
            </a:r>
          </a:p>
          <a:p>
            <a:r>
              <a:rPr lang="pt-PT" sz="3200" dirty="0"/>
              <a:t>Impossível usar vários mainframes para agilizar a execução das tarefas</a:t>
            </a:r>
          </a:p>
          <a:p>
            <a:r>
              <a:rPr lang="pt-PT" sz="3200" dirty="0"/>
              <a:t>Tarefas cada vez maiores e mais complexas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4388370" y="6381303"/>
            <a:ext cx="3106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>
                <a:hlinkClick r:id="rId3"/>
              </a:rPr>
              <a:t>http://ais.its.psu.edu/services/batch/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Existem diferentes formas de virtualização</a:t>
            </a:r>
          </a:p>
          <a:p>
            <a:r>
              <a:rPr lang="pt" sz="3600" dirty="0"/>
              <a:t>As mais comuns são: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Como contêineres se popularizaram apenas em 2013</a:t>
            </a:r>
            <a:r>
              <a:rPr lang="pt" sz="3600" dirty="0"/>
              <a:t>,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b="1" dirty="0"/>
              <a:t>Contêineres</a:t>
            </a:r>
            <a:r>
              <a:rPr lang="pt" sz="3200" dirty="0"/>
              <a:t>: é um pacote contendo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 pois não possuem seu próprio SO</a:t>
            </a:r>
          </a:p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 existem os </a:t>
            </a:r>
            <a:r>
              <a:rPr lang="en-US" sz="3200" dirty="0">
                <a:hlinkClick r:id="rId3"/>
              </a:rPr>
              <a:t>C</a:t>
            </a:r>
            <a:r>
              <a:rPr lang="pt" sz="3200" dirty="0">
                <a:hlinkClick r:id="rId3"/>
              </a:rPr>
              <a:t>ontêineres Linux</a:t>
            </a:r>
            <a:r>
              <a:rPr lang="pt" sz="3200" dirty="0"/>
              <a:t> e </a:t>
            </a:r>
            <a:r>
              <a:rPr lang="en-US" sz="3200" dirty="0">
                <a:hlinkClick r:id="rId4"/>
              </a:rPr>
              <a:t>C</a:t>
            </a:r>
            <a:r>
              <a:rPr lang="pt" sz="3200" dirty="0">
                <a:hlinkClick r:id="rId4"/>
              </a:rPr>
              <a:t>ontêineres 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Popularizaram com o advento do </a:t>
            </a:r>
            <a:r>
              <a:rPr lang="pt" sz="3200" dirty="0">
                <a:hlinkClick r:id="rId5"/>
              </a:rPr>
              <a:t>Docker</a:t>
            </a:r>
            <a:r>
              <a:rPr lang="pt" sz="3200" dirty="0"/>
              <a:t>: um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Má prática de iniciantes em </a:t>
            </a:r>
            <a:r>
              <a:rPr lang="pt-PT" sz="3200" dirty="0" err="1"/>
              <a:t>Docker</a:t>
            </a:r>
            <a:r>
              <a:rPr lang="pt-PT" sz="3200" dirty="0"/>
              <a:t>: criar </a:t>
            </a:r>
            <a:r>
              <a:rPr lang="pt-PT" sz="3200" dirty="0" err="1"/>
              <a:t>contêineres</a:t>
            </a:r>
            <a:r>
              <a:rPr lang="pt-PT" sz="3200" dirty="0"/>
              <a:t> tão grandes quanto </a:t>
            </a:r>
            <a:r>
              <a:rPr lang="pt-PT" sz="3200" dirty="0" err="1"/>
              <a:t>VMs</a:t>
            </a:r>
            <a:r>
              <a:rPr lang="pt-PT" sz="3200" dirty="0"/>
              <a:t> inteiras.</a:t>
            </a:r>
          </a:p>
          <a:p>
            <a:r>
              <a:rPr lang="pt-PT" sz="3200" dirty="0">
                <a:hlinkClick r:id="rId2"/>
              </a:rPr>
              <a:t>Pode-se criar contêineres do zero (</a:t>
            </a:r>
            <a:r>
              <a:rPr lang="pt-PT" sz="3200" i="1" dirty="0">
                <a:hlinkClick r:id="rId2"/>
              </a:rPr>
              <a:t>from scratch</a:t>
            </a:r>
            <a:r>
              <a:rPr lang="pt-PT" sz="3200" dirty="0">
                <a:hlinkClick r:id="rId2"/>
              </a:rPr>
              <a:t>)</a:t>
            </a:r>
            <a:r>
              <a:rPr lang="pt-PT" sz="3200" dirty="0"/>
              <a:t> que não incluem ferramentas de distribuições específicas como </a:t>
            </a:r>
            <a:r>
              <a:rPr lang="pt-PT" sz="3200" dirty="0" err="1"/>
              <a:t>Ubuntu</a:t>
            </a:r>
            <a:r>
              <a:rPr lang="pt-PT" sz="3200" dirty="0"/>
              <a:t>.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Tais tecnologias permitem que ambientes virtualizados (</a:t>
            </a:r>
            <a:r>
              <a:rPr lang="pt" sz="3200" dirty="0" err="1"/>
              <a:t>VMs</a:t>
            </a:r>
            <a:r>
              <a:rPr lang="pt" sz="3200" dirty="0"/>
              <a:t> ou contêineres) sejam criados, iniciados, clonados, finalizados de forma automatizada</a:t>
            </a:r>
          </a:p>
          <a:p>
            <a:r>
              <a:rPr lang="pt" sz="3200" dirty="0"/>
              <a:t>Um ambiente pode ser clonado para implantação em outro servidor quando a demanda de usuários aumentar, permitindo balancear a carga</a:t>
            </a:r>
          </a:p>
          <a:p>
            <a:r>
              <a:rPr lang="pt" sz="3200" dirty="0"/>
              <a:t>Ambientes podem ser finalizados quando a demanda de acessos diminuir, para não deixar recursos físicos ociosos, liberando para uso de outros clientes ou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 a computação em nuvem, temos uma capacidade computacional aparentemente infinita</a:t>
            </a:r>
            <a:endParaRPr lang="pt" sz="3600" dirty="0"/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O uso de recursos na nuvem tem custo, assim a escalabilidade pode ser limitada pela falta de orçamento para bancar custos cada vez mais elevados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 seu sistema está projetado para suportar demandas de centenas de milhares de acesso simultâneos e passar a receber milhões de acessos, ele dificilmente estará preparado para um salto de escala tão grande</a:t>
            </a:r>
          </a:p>
          <a:p>
            <a:r>
              <a:rPr lang="pt-PT" sz="3600" dirty="0"/>
              <a:t>Em muitos casos, as tecnologia e arquitetura do sistema podem simplesmente não ser adequados para atender essa escala de usuários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r">
              <a:buNone/>
            </a:pPr>
            <a:r>
              <a:rPr lang="en-US" sz="3600" i="1" dirty="0">
                <a:hlinkClick r:id="rId2"/>
              </a:rPr>
              <a:t>Scaling </a:t>
            </a:r>
            <a:r>
              <a:rPr lang="en-US" sz="3600" i="1" dirty="0" err="1">
                <a:hlinkClick r:id="rId2"/>
              </a:rPr>
              <a:t>Instragram</a:t>
            </a:r>
            <a:r>
              <a:rPr lang="en-US" sz="3600" i="1" dirty="0">
                <a:hlinkClick r:id="rId2"/>
              </a:rPr>
              <a:t> Infra</a:t>
            </a:r>
            <a:r>
              <a:rPr lang="en-US" sz="3600" dirty="0">
                <a:hlinkClick r:id="rId2"/>
              </a:rPr>
              <a:t> - Lisa Guo, 2016</a:t>
            </a:r>
            <a:endParaRPr lang="en-US" sz="3600" dirty="0"/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  <a:p>
            <a:r>
              <a:rPr lang="pt" sz="3200" dirty="0"/>
              <a:t>Os problemas de escalabilidade geográfica são mais perceptíveis em aplicações de comunicação em tempo real e jogos online</a:t>
            </a:r>
          </a:p>
          <a:p>
            <a:r>
              <a:rPr lang="pt" sz="3200" dirty="0"/>
              <a:t>O </a:t>
            </a:r>
            <a:r>
              <a:rPr lang="pt" sz="3200" i="1" dirty="0" err="1"/>
              <a:t>delay</a:t>
            </a:r>
            <a:r>
              <a:rPr lang="pt" sz="3200" dirty="0"/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 esforço para administração do sistema ainda é baixo, mesmo com o aumento de usuários e recursos [SDPP]</a:t>
            </a:r>
          </a:p>
          <a:p>
            <a:r>
              <a:rPr lang="pt" sz="3200" dirty="0"/>
              <a:t>Os profissionais que administram o sistema não devem perceber o impacto do aumento do tamanho.</a:t>
            </a:r>
          </a:p>
          <a:p>
            <a:r>
              <a:rPr lang="pt" sz="3200" dirty="0"/>
              <a:t>Pense em um sistema convencional de uma loja virtual. O processo de separação e envio das encomendas é manual tais estágios precisam ser registrados no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" sz="3200" dirty="0"/>
              <a:t>Terminais burros acessavam um mainframe pela rede</a:t>
            </a:r>
            <a:endParaRPr lang="pt-BR" sz="3200" dirty="0"/>
          </a:p>
          <a:p>
            <a:r>
              <a:rPr lang="pt-BR" sz="3200" dirty="0"/>
              <a:t>Mas não possuíam recursos computacionais para compor um sistema distribuído</a:t>
            </a:r>
          </a:p>
          <a:p>
            <a:r>
              <a:rPr lang="pt-BR" sz="3200" dirty="0"/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rminal burro">
            <a:extLst>
              <a:ext uri="{FF2B5EF4-FFF2-40B4-BE49-F238E27FC236}">
                <a16:creationId xmlns:a16="http://schemas.microsoft.com/office/drawing/2014/main" id="{5E9B74F3-6E32-DB4D-9F78-C1721819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3921757"/>
            <a:ext cx="3542675" cy="2936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3833733" y="6381303"/>
            <a:ext cx="3961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Tal sistema é escalável administrativamente?</a:t>
            </a:r>
          </a:p>
          <a:p>
            <a:r>
              <a:rPr lang="pt" sz="3600" dirty="0"/>
              <a:t>Não é, pois o aumento das vendas vai tornar o processamento manual do envio mais lento, requerendo mais funcionários.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343680"/>
          </a:xfrm>
        </p:spPr>
        <p:txBody>
          <a:bodyPr>
            <a:normAutofit/>
          </a:bodyPr>
          <a:lstStyle/>
          <a:p>
            <a:r>
              <a:rPr lang="pt" sz="3200" dirty="0"/>
              <a:t>A Amazon possui processos </a:t>
            </a:r>
            <a:r>
              <a:rPr lang="pt" sz="3200" dirty="0" err="1"/>
              <a:t>semi-automatizados</a:t>
            </a:r>
            <a:r>
              <a:rPr lang="pt" sz="3200" dirty="0"/>
              <a:t> por meio de robôs. </a:t>
            </a:r>
            <a:r>
              <a:rPr lang="en-US" sz="3200" dirty="0">
                <a:hlinkClick r:id="rId3"/>
              </a:rPr>
              <a:t>https://youtu.be/Ox05Bks2Q3s</a:t>
            </a:r>
            <a:r>
              <a:rPr lang="en-US" sz="3200" dirty="0"/>
              <a:t> </a:t>
            </a:r>
            <a:endParaRPr lang="pt" sz="3200" dirty="0"/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Amazon Warehouse Order Picking Robots">
            <a:hlinkClick r:id="" action="ppaction://media"/>
            <a:extLst>
              <a:ext uri="{FF2B5EF4-FFF2-40B4-BE49-F238E27FC236}">
                <a16:creationId xmlns:a16="http://schemas.microsoft.com/office/drawing/2014/main" id="{962DFF58-7A57-8543-9DBE-3F2B45A246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8438" y="2538959"/>
            <a:ext cx="7610006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Tornar um sistema escalável em uma ou mais dimensões é um grande desafio</a:t>
            </a:r>
          </a:p>
          <a:p>
            <a:r>
              <a:rPr lang="pt" sz="3200" dirty="0"/>
              <a:t>É preciso fazer um balanço entre benefícios e desvantagens</a:t>
            </a:r>
          </a:p>
          <a:p>
            <a:r>
              <a:rPr lang="pt" sz="3200" dirty="0"/>
              <a:t>Uma das desvantagens é que o aumenta da escala para atender mais usuários pode trazer perdas de desempenho em geral [SDPP]</a:t>
            </a:r>
          </a:p>
          <a:p>
            <a:r>
              <a:rPr lang="pt" sz="3200" dirty="0"/>
              <a:t>Mais computadores pode aumentar a troca de mensagens e o tempo de resposta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No exemplo dos robôs da Amazon, aumentar o número de robôs em operação (que pode ser automático) pode congestionar os corredores</a:t>
            </a:r>
          </a:p>
          <a:p>
            <a:r>
              <a:rPr lang="pt" sz="3200" dirty="0"/>
              <a:t>Isto causaria uma perda de desempenho geral</a:t>
            </a:r>
          </a:p>
          <a:p>
            <a:r>
              <a:rPr lang="pt" sz="3200" dirty="0"/>
              <a:t>Ou seja, introduziria uma certa lentidão em todo o sistema</a:t>
            </a:r>
          </a:p>
          <a:p>
            <a:r>
              <a:rPr lang="pt" sz="3200" dirty="0"/>
              <a:t>Para cada uma das 3 dimensões em que um sistema pode ser escalável, existem problemas associados quando uma dessas dimensões é alterada.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Possui apenas um servidor para atender os usuários e gerenciar recursos</a:t>
            </a:r>
          </a:p>
          <a:p>
            <a:r>
              <a:rPr lang="pt" sz="3600" dirty="0"/>
              <a:t>A medida que o número de usuários ou recursos aumenta, o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servidor pode se tornar um gargalo: ineficiente com o aumento da demanda.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gargalo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um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, de </a:t>
            </a:r>
            <a:r>
              <a:rPr lang="en-US" sz="3600" dirty="0" err="1"/>
              <a:t>lentidão</a:t>
            </a:r>
            <a:endParaRPr lang="pt" sz="3600" dirty="0"/>
          </a:p>
          <a:p>
            <a:r>
              <a:rPr lang="en-US" sz="3600" dirty="0"/>
              <a:t>Um </a:t>
            </a:r>
            <a:r>
              <a:rPr lang="en-US" sz="3600" dirty="0" err="1"/>
              <a:t>exemplo</a:t>
            </a:r>
            <a:r>
              <a:rPr lang="en-US" sz="3600" dirty="0"/>
              <a:t> </a:t>
            </a:r>
            <a:r>
              <a:rPr lang="en-US" sz="3600" dirty="0" err="1"/>
              <a:t>claro</a:t>
            </a:r>
            <a:r>
              <a:rPr lang="en-US" sz="3600" dirty="0"/>
              <a:t> </a:t>
            </a:r>
            <a:r>
              <a:rPr lang="en-US" sz="3600" dirty="0" err="1"/>
              <a:t>são</a:t>
            </a:r>
            <a:r>
              <a:rPr lang="en-US" sz="3600" dirty="0"/>
              <a:t>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tempo médio de espera aumenta à medida que novos clientes chegam</a:t>
            </a:r>
          </a:p>
          <a:p>
            <a:r>
              <a:rPr lang="pt" sz="3600" dirty="0"/>
              <a:t>Em consequência, a fila tende a aumentar também, criando um círculo vicioso</a:t>
            </a:r>
          </a:p>
          <a:p>
            <a:r>
              <a:rPr lang="pt" sz="3600" dirty="0"/>
              <a:t>Uma solução imediata é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O mesmo ocorre com Sistemas Gerenciadores de Bancos de Dados (</a:t>
            </a:r>
            <a:r>
              <a:rPr lang="pt" sz="3200" dirty="0" err="1"/>
              <a:t>SGBDs</a:t>
            </a:r>
            <a:r>
              <a:rPr lang="pt" sz="3200" dirty="0"/>
              <a:t>)</a:t>
            </a:r>
          </a:p>
          <a:p>
            <a:r>
              <a:rPr lang="pt" sz="3200" dirty="0"/>
              <a:t>O sistema pode ter vários servidores web/servidores de aplicação para atender os usuários, mas todos estes servidores acessam um único SGBD</a:t>
            </a:r>
          </a:p>
          <a:p>
            <a:r>
              <a:rPr lang="pt" sz="3200" dirty="0"/>
              <a:t>Este único SGBD pode se tornar um gargalo com o aumento do número de usuários</a:t>
            </a:r>
          </a:p>
          <a:p>
            <a:r>
              <a:rPr lang="pt" sz="3200" dirty="0"/>
              <a:t>Os usuários podem começar a perceber 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Em uma rede social como o </a:t>
            </a:r>
            <a:r>
              <a:rPr lang="pt" sz="3600" dirty="0" err="1"/>
              <a:t>Facebook</a:t>
            </a:r>
            <a:r>
              <a:rPr lang="pt" sz="3600" dirty="0"/>
              <a:t>,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/>
              <a:t>O </a:t>
            </a:r>
            <a:r>
              <a:rPr lang="pt" sz="3200" dirty="0">
                <a:hlinkClick r:id="rId2"/>
              </a:rPr>
              <a:t>Facebbok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Os 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Para fazer processamento decentralizado, é preciso dividir ou decentralizar os dados</a:t>
            </a:r>
          </a:p>
          <a:p>
            <a:r>
              <a:rPr lang="en-US" sz="3600" dirty="0"/>
              <a:t>No </a:t>
            </a:r>
            <a:r>
              <a:rPr lang="en-US" sz="3600" dirty="0" err="1"/>
              <a:t>caso</a:t>
            </a:r>
            <a:r>
              <a:rPr lang="en-US" sz="3600" dirty="0"/>
              <a:t> do Facebook, </a:t>
            </a:r>
            <a:r>
              <a:rPr lang="en-US" sz="3600" dirty="0" err="1"/>
              <a:t>eles</a:t>
            </a:r>
            <a:r>
              <a:rPr lang="en-US" sz="3600" dirty="0"/>
              <a:t>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  <a:endParaRPr lang="pt" sz="3600" dirty="0"/>
          </a:p>
          <a:p>
            <a:r>
              <a:rPr lang="en-US" sz="3600" dirty="0" err="1"/>
              <a:t>Isto</a:t>
            </a:r>
            <a:r>
              <a:rPr lang="en-US" sz="3600" dirty="0"/>
              <a:t> </a:t>
            </a:r>
            <a:r>
              <a:rPr lang="en-US" sz="3600" dirty="0" err="1"/>
              <a:t>inclui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fazem</a:t>
            </a:r>
            <a:r>
              <a:rPr lang="en-US" sz="3600" dirty="0"/>
              <a:t> </a:t>
            </a:r>
            <a:r>
              <a:rPr lang="en-US" sz="3600" dirty="0" err="1"/>
              <a:t>parte</a:t>
            </a:r>
            <a:r>
              <a:rPr lang="en-US" sz="3600" dirty="0"/>
              <a:t> da </a:t>
            </a:r>
            <a:r>
              <a:rPr lang="en-US" sz="3600" dirty="0" err="1"/>
              <a:t>disciplina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vide and Conquer: ordenação">
            <a:extLst>
              <a:ext uri="{FF2B5EF4-FFF2-40B4-BE49-F238E27FC236}">
                <a16:creationId xmlns:a16="http://schemas.microsoft.com/office/drawing/2014/main" id="{48C841E9-26A3-C744-9AE5-B6132786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96" y="1618836"/>
            <a:ext cx="4142074" cy="523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49216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dirty="0"/>
              <a:t>Aplicação do conceito </a:t>
            </a:r>
            <a:r>
              <a:rPr lang="pt-BR" sz="3600" i="1" dirty="0"/>
              <a:t>“Divide </a:t>
            </a:r>
            <a:r>
              <a:rPr lang="pt-BR" sz="3600" i="1" dirty="0" err="1"/>
              <a:t>and</a:t>
            </a:r>
            <a:r>
              <a:rPr lang="pt-BR" sz="3600" i="1" dirty="0"/>
              <a:t> </a:t>
            </a:r>
            <a:r>
              <a:rPr lang="pt-BR" sz="3600" i="1" dirty="0" err="1"/>
              <a:t>Conquer</a:t>
            </a:r>
            <a:r>
              <a:rPr lang="pt-BR" sz="3600" i="1" dirty="0"/>
              <a:t>” [PA]</a:t>
            </a:r>
          </a:p>
          <a:p>
            <a:r>
              <a:rPr lang="pt-BR" sz="3600" i="1" dirty="0"/>
              <a:t>Divisão de um problema em </a:t>
            </a:r>
            <a:r>
              <a:rPr lang="pt-BR" sz="3600" i="1" dirty="0" err="1"/>
              <a:t>sub-problemas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779489" y="6589489"/>
            <a:ext cx="764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</a:t>
            </a:r>
            <a:r>
              <a:rPr lang="pt-BR" sz="800" dirty="0" err="1"/>
              <a:t>https</a:t>
            </a:r>
            <a:r>
              <a:rPr lang="pt-BR" sz="800" dirty="0"/>
              <a:t>://</a:t>
            </a:r>
            <a:r>
              <a:rPr lang="pt-BR" sz="800" dirty="0" err="1"/>
              <a:t>freefeast.info</a:t>
            </a:r>
            <a:r>
              <a:rPr lang="pt-BR" sz="800" dirty="0"/>
              <a:t>/general-it-</a:t>
            </a:r>
            <a:r>
              <a:rPr lang="pt-BR" sz="800" dirty="0" err="1"/>
              <a:t>articles</a:t>
            </a:r>
            <a:r>
              <a:rPr lang="pt-BR" sz="800" dirty="0"/>
              <a:t>/merge-sort-pseudo-code-of-merge-sort-merge-sort-in-data-structure-divide-and-conquer-approach/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criador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0"/>
            <a:ext cx="11323509" cy="5032509"/>
          </a:xfrm>
        </p:spPr>
        <p:txBody>
          <a:bodyPr>
            <a:normAutofit/>
          </a:bodyPr>
          <a:lstStyle/>
          <a:p>
            <a:r>
              <a:rPr lang="pt" sz="3200" dirty="0"/>
              <a:t>Ocultar dos usuários /outros sistemas, falhas ocorridas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2D64739-F2C7-0144-8E21-B094A0798753}"/>
              </a:ext>
            </a:extLst>
          </p:cNvPr>
          <p:cNvSpPr/>
          <p:nvPr/>
        </p:nvSpPr>
        <p:spPr>
          <a:xfrm>
            <a:off x="1345856" y="563562"/>
            <a:ext cx="1862039" cy="5996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Parei aqui</a:t>
            </a:r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" sz="3200" dirty="0"/>
              <a:t>Se um componente falhar, outro deve assumir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9DA29155-C822-374F-B41F-9FCE0BDA8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16" name="Picture 15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D451E7C4-C2EC-0246-AE9B-ADBA132AD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79232" y="441616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57 0.00162 L 0.10951 0.00162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09622 0.00162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o sistema suporta até </a:t>
            </a:r>
            <a:r>
              <a:rPr lang="pt" sz="3200" dirty="0" err="1"/>
              <a:t>k</a:t>
            </a:r>
            <a:r>
              <a:rPr lang="pt" sz="3200" dirty="0"/>
              <a:t> falhas simultâneas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CE5DA78-D17B-1D42-B7E8-71BCB51D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5546" y="44052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Se mais uma falha ocorrer...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9655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2304" y="4405275"/>
            <a:ext cx="698500" cy="6985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6B2E7B5-FBBF-A647-8850-7B890865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64ACC5D-3D5D-A841-9352-E21F6FE0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79" y="5542282"/>
            <a:ext cx="809540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81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5E24B3-077D-2B41-9D77-70E54FBB862E}"/>
              </a:ext>
            </a:extLst>
          </p:cNvPr>
          <p:cNvCxnSpPr>
            <a:cxnSpLocks/>
          </p:cNvCxnSpPr>
          <p:nvPr/>
        </p:nvCxnSpPr>
        <p:spPr>
          <a:xfrm>
            <a:off x="9535259" y="588363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EFC712-4ADC-0145-B95F-B124AE29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40" y="3210567"/>
            <a:ext cx="1326022" cy="17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9 0.01019 L -0.00039 0.26343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12914</TotalTime>
  <Words>3361</Words>
  <Application>Microsoft Macintosh PowerPoint</Application>
  <PresentationFormat>Widescreen</PresentationFormat>
  <Paragraphs>422</Paragraphs>
  <Slides>84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Century Gothic</vt:lpstr>
      <vt:lpstr>Vapor Trail</vt:lpstr>
      <vt:lpstr>Sistemas distribuídos (SDs)</vt:lpstr>
      <vt:lpstr>A era dos mainframes</vt:lpstr>
      <vt:lpstr>A era dos mainframes</vt:lpstr>
      <vt:lpstr>Processamento em lote (batch)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Definições de sds</vt:lpstr>
      <vt:lpstr>Definições de sds</vt:lpstr>
      <vt:lpstr>Definições de sds</vt:lpstr>
      <vt:lpstr>Definições de sds</vt:lpstr>
      <vt:lpstr>Definições de sds</vt:lpstr>
      <vt:lpstr>Definições de sds</vt:lpstr>
      <vt:lpstr>exemplos de sds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dimensões ESCALABILIDADE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administrativa</vt:lpstr>
      <vt:lpstr>ESCALABILIDADE administrativa</vt:lpstr>
      <vt:lpstr>ESCALABILIDADE administrativa</vt:lpstr>
      <vt:lpstr>Problemas de ESCALABILIDADE</vt:lpstr>
      <vt:lpstr>Problemas de ESCALABILIDADE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935</cp:revision>
  <cp:lastPrinted>2018-10-31T18:58:06Z</cp:lastPrinted>
  <dcterms:created xsi:type="dcterms:W3CDTF">2018-10-29T17:43:05Z</dcterms:created>
  <dcterms:modified xsi:type="dcterms:W3CDTF">2020-02-11T18:36:52Z</dcterms:modified>
</cp:coreProperties>
</file>